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57" r:id="rId8"/>
    <p:sldId id="267" r:id="rId9"/>
    <p:sldId id="268" r:id="rId10"/>
    <p:sldId id="269" r:id="rId11"/>
    <p:sldId id="270" r:id="rId12"/>
    <p:sldId id="258" r:id="rId13"/>
    <p:sldId id="260" r:id="rId14"/>
    <p:sldId id="275" r:id="rId15"/>
    <p:sldId id="274" r:id="rId16"/>
    <p:sldId id="272" r:id="rId17"/>
  </p:sldIdLst>
  <p:sldSz cx="9144000" cy="6858000" type="screen4x3"/>
  <p:notesSz cx="6797675" cy="9929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B23DD97-EC77-4E79-B0D8-FF8325052B3E}" type="datetimeFigureOut">
              <a:rPr lang="sl-SI" smtClean="0"/>
              <a:t>7.1.2020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3F94D0D-5EE3-4913-9755-A70D47839ACE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ojaizbira.s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klad-kadri.si/si/stipendij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i/teme/vpis-v-srednjo-sol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zs.gov.si/si/delovna_podrocja/direktorat_za_srednje_in_visje_solstvo_ter_izobrazevanje_odraslih/srednjesolsko_izobrazevanje/vpis_v_srednje_sole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232247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602B"/>
                </a:solidFill>
              </a:rPr>
              <a:t>KARIERNA ORIENTACIJA</a:t>
            </a:r>
            <a:br>
              <a:rPr lang="sl-SI" b="1" dirty="0" smtClean="0">
                <a:solidFill>
                  <a:srgbClr val="00602B"/>
                </a:solidFill>
              </a:rPr>
            </a:br>
            <a:r>
              <a:rPr lang="sl-SI" sz="3200" b="1" dirty="0" smtClean="0">
                <a:solidFill>
                  <a:srgbClr val="00602B"/>
                </a:solidFill>
              </a:rPr>
              <a:t>OSNOVNA ŠOLA KORENA</a:t>
            </a:r>
            <a:endParaRPr lang="sl-SI" sz="3200" b="1" dirty="0">
              <a:solidFill>
                <a:srgbClr val="00602B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356621" cy="3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sl-SI" dirty="0"/>
              <a:t>posredovanje </a:t>
            </a:r>
            <a:r>
              <a:rPr lang="sl-SI" dirty="0" smtClean="0"/>
              <a:t>potrdil o </a:t>
            </a:r>
            <a:r>
              <a:rPr lang="sl-SI" dirty="0"/>
              <a:t>opravljenih preizkusih posebne nadarjenosti, znanja in spretnosti </a:t>
            </a:r>
            <a:endParaRPr lang="sl-SI" dirty="0" smtClean="0"/>
          </a:p>
          <a:p>
            <a:pPr marL="109728" indent="0" fontAlgn="base">
              <a:buNone/>
            </a:pPr>
            <a:r>
              <a:rPr lang="sl-SI" dirty="0" smtClean="0">
                <a:solidFill>
                  <a:srgbClr val="FF0000"/>
                </a:solidFill>
              </a:rPr>
              <a:t>- do 26. </a:t>
            </a:r>
            <a:r>
              <a:rPr lang="sl-SI" dirty="0">
                <a:solidFill>
                  <a:srgbClr val="FF0000"/>
                </a:solidFill>
              </a:rPr>
              <a:t>3. </a:t>
            </a:r>
            <a:r>
              <a:rPr lang="sl-SI" dirty="0" smtClean="0">
                <a:solidFill>
                  <a:srgbClr val="FF0000"/>
                </a:solidFill>
              </a:rPr>
              <a:t>2019</a:t>
            </a:r>
          </a:p>
          <a:p>
            <a:pPr fontAlgn="base">
              <a:buFontTx/>
              <a:buChar char="-"/>
            </a:pPr>
            <a:r>
              <a:rPr lang="sl-SI" b="1" dirty="0" smtClean="0"/>
              <a:t>prijavljanje </a:t>
            </a:r>
            <a:r>
              <a:rPr lang="sl-SI" b="1" dirty="0"/>
              <a:t>za vpis</a:t>
            </a:r>
            <a:endParaRPr lang="sl-SI" dirty="0"/>
          </a:p>
          <a:p>
            <a:pPr marL="114300" indent="0" fontAlgn="base">
              <a:buNone/>
            </a:pPr>
            <a:r>
              <a:rPr lang="sl-SI" b="1" dirty="0"/>
              <a:t> v srednje šole za šolsko leto </a:t>
            </a:r>
            <a:r>
              <a:rPr lang="sl-SI" b="1" dirty="0" smtClean="0"/>
              <a:t>2020/2021</a:t>
            </a:r>
            <a:endParaRPr lang="sl-SI" dirty="0"/>
          </a:p>
          <a:p>
            <a:pPr marL="109728" indent="0" fontAlgn="base">
              <a:buNone/>
            </a:pPr>
            <a:r>
              <a:rPr lang="sl-SI" b="1" dirty="0" smtClean="0"/>
              <a:t>- </a:t>
            </a:r>
            <a:r>
              <a:rPr lang="sl-SI" b="1" dirty="0" smtClean="0">
                <a:solidFill>
                  <a:srgbClr val="FF0000"/>
                </a:solidFill>
              </a:rPr>
              <a:t>do 2. 4. 2020</a:t>
            </a:r>
            <a:endParaRPr lang="sl-SI" dirty="0">
              <a:solidFill>
                <a:srgbClr val="FF0000"/>
              </a:solidFill>
            </a:endParaRPr>
          </a:p>
          <a:p>
            <a:pPr marL="109728" indent="0" fontAlgn="base">
              <a:buNone/>
            </a:pPr>
            <a:r>
              <a:rPr lang="sl-SI" b="1" dirty="0">
                <a:solidFill>
                  <a:srgbClr val="00B050"/>
                </a:solidFill>
              </a:rPr>
              <a:t>(PRIJAVE NA ŠOLI IZPOLNJUJEMO </a:t>
            </a:r>
            <a:r>
              <a:rPr lang="sl-SI" b="1" dirty="0" smtClean="0">
                <a:solidFill>
                  <a:srgbClr val="00B050"/>
                </a:solidFill>
              </a:rPr>
              <a:t>17. 3 2020 </a:t>
            </a:r>
            <a:r>
              <a:rPr lang="sl-SI" b="1" dirty="0">
                <a:solidFill>
                  <a:srgbClr val="00B050"/>
                </a:solidFill>
              </a:rPr>
              <a:t>PRI RAZREDNI URI</a:t>
            </a:r>
            <a:r>
              <a:rPr lang="sl-SI" b="1" dirty="0" smtClean="0">
                <a:solidFill>
                  <a:srgbClr val="00B050"/>
                </a:solidFill>
              </a:rPr>
              <a:t>!!)</a:t>
            </a:r>
          </a:p>
          <a:p>
            <a:pPr marL="109728" indent="0" fontAlgn="base">
              <a:buNone/>
            </a:pPr>
            <a:r>
              <a:rPr lang="sl-SI" dirty="0"/>
              <a:t>- </a:t>
            </a:r>
            <a:r>
              <a:rPr lang="sl-SI" dirty="0" smtClean="0">
                <a:solidFill>
                  <a:srgbClr val="FF0000"/>
                </a:solidFill>
              </a:rPr>
              <a:t>8. 4. 2020</a:t>
            </a:r>
            <a:endParaRPr lang="sl-SI" dirty="0">
              <a:solidFill>
                <a:srgbClr val="00B050"/>
              </a:solidFill>
            </a:endParaRPr>
          </a:p>
          <a:p>
            <a:pPr fontAlgn="base"/>
            <a:r>
              <a:rPr lang="sl-SI" dirty="0"/>
              <a:t>javna objava številčnega stanja prijav – </a:t>
            </a:r>
            <a:r>
              <a:rPr lang="sl-SI" dirty="0" smtClean="0"/>
              <a:t>Internet</a:t>
            </a:r>
          </a:p>
          <a:p>
            <a:pPr marL="68580" indent="0" fontAlgn="base">
              <a:buNone/>
            </a:pPr>
            <a:r>
              <a:rPr lang="sl-SI" b="1" dirty="0"/>
              <a:t>- </a:t>
            </a:r>
            <a:r>
              <a:rPr lang="sl-SI" b="1" dirty="0">
                <a:solidFill>
                  <a:srgbClr val="FF0000"/>
                </a:solidFill>
              </a:rPr>
              <a:t>do 23. 4. </a:t>
            </a:r>
            <a:r>
              <a:rPr lang="sl-SI" b="1" dirty="0" smtClean="0">
                <a:solidFill>
                  <a:srgbClr val="FF0000"/>
                </a:solidFill>
              </a:rPr>
              <a:t>2020</a:t>
            </a:r>
            <a:endParaRPr lang="sl-SI" dirty="0"/>
          </a:p>
          <a:p>
            <a:pPr fontAlgn="base"/>
            <a:r>
              <a:rPr lang="sl-SI" b="1" dirty="0" smtClean="0"/>
              <a:t>morebitni </a:t>
            </a:r>
            <a:r>
              <a:rPr lang="sl-SI" b="1" dirty="0"/>
              <a:t>prenosi prijav za vpis v srednjo šolo za šolsko leto </a:t>
            </a:r>
            <a:r>
              <a:rPr lang="sl-SI" b="1" dirty="0" smtClean="0"/>
              <a:t>2019/2020</a:t>
            </a:r>
          </a:p>
          <a:p>
            <a:pPr marL="68580" indent="0" fontAlgn="base">
              <a:buNone/>
            </a:pPr>
            <a:r>
              <a:rPr lang="sl-SI" b="1" dirty="0"/>
              <a:t>- </a:t>
            </a:r>
            <a:r>
              <a:rPr lang="sl-SI" dirty="0">
                <a:solidFill>
                  <a:srgbClr val="FF0000"/>
                </a:solidFill>
              </a:rPr>
              <a:t>do 22. 5. </a:t>
            </a:r>
            <a:r>
              <a:rPr lang="sl-SI" dirty="0" smtClean="0">
                <a:solidFill>
                  <a:srgbClr val="FF0000"/>
                </a:solidFill>
              </a:rPr>
              <a:t>2020</a:t>
            </a:r>
            <a:endParaRPr lang="sl-SI" dirty="0"/>
          </a:p>
          <a:p>
            <a:pPr fontAlgn="base"/>
            <a:r>
              <a:rPr lang="sl-SI" dirty="0" smtClean="0"/>
              <a:t>javna </a:t>
            </a:r>
            <a:r>
              <a:rPr lang="sl-SI" dirty="0"/>
              <a:t>objava omejitev vpisa (Internet</a:t>
            </a:r>
            <a:r>
              <a:rPr lang="sl-SI" dirty="0" smtClean="0"/>
              <a:t>)</a:t>
            </a:r>
          </a:p>
          <a:p>
            <a:pPr marL="68580" indent="0" fontAlgn="base">
              <a:buNone/>
            </a:pPr>
            <a:r>
              <a:rPr lang="sl-SI" b="1" dirty="0"/>
              <a:t>- </a:t>
            </a:r>
            <a:r>
              <a:rPr lang="sl-SI" dirty="0">
                <a:solidFill>
                  <a:srgbClr val="FF0000"/>
                </a:solidFill>
              </a:rPr>
              <a:t>do 27. 5. </a:t>
            </a:r>
            <a:r>
              <a:rPr lang="sl-SI" dirty="0" smtClean="0">
                <a:solidFill>
                  <a:srgbClr val="FF0000"/>
                </a:solidFill>
              </a:rPr>
              <a:t>2020</a:t>
            </a:r>
            <a:endParaRPr lang="sl-SI" dirty="0"/>
          </a:p>
          <a:p>
            <a:pPr fontAlgn="base"/>
            <a:r>
              <a:rPr lang="sl-SI" dirty="0" smtClean="0"/>
              <a:t>obveščanje </a:t>
            </a:r>
            <a:r>
              <a:rPr lang="sl-SI" dirty="0"/>
              <a:t>prijavljenih kandidatov o omejitvah vpisa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32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 fontScale="85000" lnSpcReduction="20000"/>
          </a:bodyPr>
          <a:lstStyle/>
          <a:p>
            <a:pPr marL="109728" indent="0" fontAlgn="t">
              <a:buNone/>
            </a:pPr>
            <a:r>
              <a:rPr lang="sl-SI" dirty="0" smtClean="0"/>
              <a:t>- </a:t>
            </a:r>
            <a:r>
              <a:rPr lang="sl-SI" dirty="0" smtClean="0">
                <a:solidFill>
                  <a:srgbClr val="FF0000"/>
                </a:solidFill>
              </a:rPr>
              <a:t>med 16. 6 in 19. 6. 2020</a:t>
            </a:r>
          </a:p>
          <a:p>
            <a:pPr fontAlgn="t"/>
            <a:r>
              <a:rPr lang="sl-SI" dirty="0" smtClean="0"/>
              <a:t>Vpis oziroma izvedba 1. kroga izbirnega postopka</a:t>
            </a:r>
          </a:p>
          <a:p>
            <a:pPr fontAlgn="t"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19. 6. 2020 do 15. ure</a:t>
            </a:r>
          </a:p>
          <a:p>
            <a:pPr fontAlgn="t">
              <a:buFontTx/>
              <a:buChar char="-"/>
            </a:pPr>
            <a:r>
              <a:rPr lang="sl-SI" dirty="0" smtClean="0"/>
              <a:t>Objava spodnjih mej </a:t>
            </a:r>
            <a:endParaRPr lang="sl-SI" dirty="0"/>
          </a:p>
          <a:p>
            <a:pPr marL="109728" indent="0" fontAlgn="t">
              <a:buNone/>
            </a:pPr>
            <a:r>
              <a:rPr lang="sl-SI" dirty="0"/>
              <a:t>- </a:t>
            </a:r>
            <a:r>
              <a:rPr lang="sl-SI" dirty="0">
                <a:solidFill>
                  <a:srgbClr val="FF0000"/>
                </a:solidFill>
              </a:rPr>
              <a:t>do </a:t>
            </a:r>
            <a:r>
              <a:rPr lang="sl-SI" dirty="0" smtClean="0">
                <a:solidFill>
                  <a:srgbClr val="FF0000"/>
                </a:solidFill>
              </a:rPr>
              <a:t>24. 6. 2020 do 14.15 ure</a:t>
            </a:r>
            <a:endParaRPr lang="sl-SI" dirty="0" smtClean="0"/>
          </a:p>
          <a:p>
            <a:pPr fontAlgn="t"/>
            <a:r>
              <a:rPr lang="sl-SI" dirty="0" smtClean="0"/>
              <a:t>prijava </a:t>
            </a:r>
            <a:r>
              <a:rPr lang="sl-SI" dirty="0"/>
              <a:t>za 2. krog izbirnega postopka</a:t>
            </a:r>
          </a:p>
          <a:p>
            <a:pPr marL="109728" indent="0" fontAlgn="t">
              <a:buNone/>
            </a:pPr>
            <a:r>
              <a:rPr lang="sl-SI" dirty="0" smtClean="0"/>
              <a:t>- </a:t>
            </a:r>
            <a:r>
              <a:rPr lang="sl-SI" dirty="0" smtClean="0">
                <a:solidFill>
                  <a:srgbClr val="FF0000"/>
                </a:solidFill>
              </a:rPr>
              <a:t>do 29. </a:t>
            </a:r>
            <a:r>
              <a:rPr lang="sl-SI" dirty="0">
                <a:solidFill>
                  <a:srgbClr val="FF0000"/>
                </a:solidFill>
              </a:rPr>
              <a:t>6. </a:t>
            </a:r>
            <a:r>
              <a:rPr lang="sl-SI" dirty="0" smtClean="0">
                <a:solidFill>
                  <a:srgbClr val="FF0000"/>
                </a:solidFill>
              </a:rPr>
              <a:t>2020</a:t>
            </a:r>
            <a:endParaRPr lang="sl-SI" dirty="0">
              <a:solidFill>
                <a:srgbClr val="FF0000"/>
              </a:solidFill>
            </a:endParaRPr>
          </a:p>
          <a:p>
            <a:pPr fontAlgn="t"/>
            <a:r>
              <a:rPr lang="sl-SI" dirty="0"/>
              <a:t>objava rezultatov 2. kroga izbirnega postopka</a:t>
            </a:r>
          </a:p>
          <a:p>
            <a:pPr marL="109728" indent="0" fontAlgn="t">
              <a:buNone/>
            </a:pPr>
            <a:r>
              <a:rPr lang="sl-SI" dirty="0" smtClean="0"/>
              <a:t>- </a:t>
            </a:r>
            <a:r>
              <a:rPr lang="sl-SI" dirty="0" smtClean="0">
                <a:solidFill>
                  <a:srgbClr val="FF0000"/>
                </a:solidFill>
              </a:rPr>
              <a:t>30. 6. 2020 </a:t>
            </a:r>
            <a:r>
              <a:rPr lang="sl-SI" dirty="0">
                <a:solidFill>
                  <a:srgbClr val="FF0000"/>
                </a:solidFill>
              </a:rPr>
              <a:t>do </a:t>
            </a:r>
            <a:r>
              <a:rPr lang="sl-SI" dirty="0" smtClean="0">
                <a:solidFill>
                  <a:srgbClr val="FF0000"/>
                </a:solidFill>
              </a:rPr>
              <a:t>15. </a:t>
            </a:r>
            <a:r>
              <a:rPr lang="sl-SI" dirty="0">
                <a:solidFill>
                  <a:srgbClr val="FF0000"/>
                </a:solidFill>
              </a:rPr>
              <a:t>ure</a:t>
            </a:r>
          </a:p>
          <a:p>
            <a:pPr fontAlgn="t"/>
            <a:r>
              <a:rPr lang="sl-SI" dirty="0"/>
              <a:t>vpis kandidatov, ki so bili uspešni v 2. krogu izbirnega postopka</a:t>
            </a:r>
          </a:p>
          <a:p>
            <a:pPr marL="109728" indent="0" fontAlgn="t">
              <a:buNone/>
            </a:pPr>
            <a:r>
              <a:rPr lang="sl-SI" dirty="0" smtClean="0"/>
              <a:t>- </a:t>
            </a:r>
            <a:r>
              <a:rPr lang="sl-SI" dirty="0" smtClean="0">
                <a:solidFill>
                  <a:srgbClr val="FF0000"/>
                </a:solidFill>
              </a:rPr>
              <a:t>do 1. 7. 2020 </a:t>
            </a:r>
            <a:r>
              <a:rPr lang="sl-SI" dirty="0">
                <a:solidFill>
                  <a:srgbClr val="FF0000"/>
                </a:solidFill>
              </a:rPr>
              <a:t>do </a:t>
            </a:r>
            <a:r>
              <a:rPr lang="sl-SI" dirty="0" smtClean="0">
                <a:solidFill>
                  <a:srgbClr val="FF0000"/>
                </a:solidFill>
              </a:rPr>
              <a:t>15. </a:t>
            </a:r>
            <a:r>
              <a:rPr lang="sl-SI" dirty="0">
                <a:solidFill>
                  <a:srgbClr val="FF0000"/>
                </a:solidFill>
              </a:rPr>
              <a:t>ure</a:t>
            </a:r>
          </a:p>
          <a:p>
            <a:pPr fontAlgn="t"/>
            <a:r>
              <a:rPr lang="sl-SI" dirty="0"/>
              <a:t>objava prostih mest za vpis </a:t>
            </a:r>
            <a:endParaRPr lang="sl-SI" dirty="0" smtClean="0"/>
          </a:p>
          <a:p>
            <a:pPr fontAlgn="t"/>
            <a:r>
              <a:rPr lang="sl-SI" dirty="0"/>
              <a:t>- </a:t>
            </a:r>
            <a:r>
              <a:rPr lang="sl-SI" dirty="0">
                <a:solidFill>
                  <a:srgbClr val="FF0000"/>
                </a:solidFill>
              </a:rPr>
              <a:t>do 31. 8. 2020 </a:t>
            </a:r>
            <a:endParaRPr lang="sl-SI" dirty="0" smtClean="0"/>
          </a:p>
          <a:p>
            <a:pPr fontAlgn="t"/>
            <a:r>
              <a:rPr lang="sl-SI" dirty="0" smtClean="0"/>
              <a:t>vpis </a:t>
            </a:r>
            <a:r>
              <a:rPr lang="sl-SI" dirty="0"/>
              <a:t>na srednjih šolah, ki še imajo prosta mesta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11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MOJA </a:t>
            </a:r>
            <a:r>
              <a:rPr lang="sl-SI" dirty="0" err="1" smtClean="0"/>
              <a:t>IZBIRA.SI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hlinkClick r:id="rId2"/>
              </a:rPr>
              <a:t>Moja izbira</a:t>
            </a:r>
            <a:endParaRPr lang="sl-SI" b="1" dirty="0" smtClean="0"/>
          </a:p>
          <a:p>
            <a:endParaRPr lang="sl-SI" b="1" dirty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3456384" cy="26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ŠTIPENDIJE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http://www.sklad-kadri.si/si/stipendije/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8" y="4005064"/>
            <a:ext cx="372898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4392488" cy="6192688"/>
          </a:xfrm>
        </p:spPr>
      </p:pic>
    </p:spTree>
    <p:extLst>
      <p:ext uri="{BB962C8B-B14F-4D97-AF65-F5344CB8AC3E}">
        <p14:creationId xmlns:p14="http://schemas.microsoft.com/office/powerpoint/2010/main" val="16149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Ministrstvo za izobraževanje, znanost in šport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- vpis v srednje šole:</a:t>
            </a:r>
          </a:p>
          <a:p>
            <a:pPr marL="68580" indent="0">
              <a:buNone/>
            </a:pPr>
            <a:r>
              <a:rPr lang="sl-SI" dirty="0" smtClean="0">
                <a:hlinkClick r:id="rId2"/>
              </a:rPr>
              <a:t>Ministrstvo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2348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457200" y="1481328"/>
            <a:ext cx="4186808" cy="4525963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pPr algn="ctr"/>
            <a:r>
              <a:rPr lang="sl-SI" sz="4400" dirty="0" smtClean="0"/>
              <a:t>HVALA ZA VAŠO POZORNOST!</a:t>
            </a:r>
            <a:endParaRPr lang="sl-SI" sz="4400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19956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Vsebina: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sl-SI" dirty="0" smtClean="0"/>
              <a:t>Dejavniki poklicne odločitve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Aktivnosti na področju poklicne orientacije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Razpis za vpis v SŠ, vrste programov in vpis v srednje šole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Štipendije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76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Dejavniki poklicne odločitve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INTERESI</a:t>
            </a:r>
            <a:r>
              <a:rPr lang="sl-SI" dirty="0" smtClean="0"/>
              <a:t> – Kaj otroka veseli </a:t>
            </a:r>
          </a:p>
          <a:p>
            <a:r>
              <a:rPr lang="sl-SI" sz="1900" dirty="0" smtClean="0"/>
              <a:t>Prvo vodilo pri izbiri poklica</a:t>
            </a:r>
          </a:p>
          <a:p>
            <a:r>
              <a:rPr lang="sl-SI" sz="1900" dirty="0" smtClean="0"/>
              <a:t>Šolski predmeti, krožki, zunajšolske dejavnosti</a:t>
            </a:r>
          </a:p>
          <a:p>
            <a:endParaRPr lang="sl-SI" dirty="0"/>
          </a:p>
          <a:p>
            <a:r>
              <a:rPr lang="sl-SI" b="1" dirty="0" smtClean="0">
                <a:solidFill>
                  <a:schemeClr val="accent1"/>
                </a:solidFill>
              </a:rPr>
              <a:t>SPOSOBNOSTI</a:t>
            </a:r>
            <a:r>
              <a:rPr lang="sl-SI" dirty="0" smtClean="0"/>
              <a:t>  - Kaj zmore</a:t>
            </a:r>
          </a:p>
          <a:p>
            <a:r>
              <a:rPr lang="sl-SI" sz="2000" dirty="0" smtClean="0"/>
              <a:t>Intelektualne sposobnosti – šolske ocene, mnenje učiteljev</a:t>
            </a:r>
          </a:p>
          <a:p>
            <a:r>
              <a:rPr lang="sl-SI" sz="2000" dirty="0" smtClean="0"/>
              <a:t>Gibalne sposobnosti</a:t>
            </a:r>
          </a:p>
          <a:p>
            <a:r>
              <a:rPr lang="sl-SI" sz="2000" dirty="0" smtClean="0"/>
              <a:t>Telesne, ročne spretnosti</a:t>
            </a:r>
          </a:p>
          <a:p>
            <a:r>
              <a:rPr lang="sl-SI" sz="2000" dirty="0" smtClean="0"/>
              <a:t>Talenti – glasbeni, tehnični, na likovnem področju…</a:t>
            </a:r>
          </a:p>
          <a:p>
            <a:endParaRPr lang="sl-SI" dirty="0"/>
          </a:p>
          <a:p>
            <a:r>
              <a:rPr lang="sl-SI" b="1" dirty="0" smtClean="0">
                <a:solidFill>
                  <a:srgbClr val="002060"/>
                </a:solidFill>
              </a:rPr>
              <a:t>OSEBNE LASTNOSTI </a:t>
            </a:r>
            <a:r>
              <a:rPr lang="sl-SI" dirty="0" smtClean="0"/>
              <a:t>– </a:t>
            </a:r>
            <a:r>
              <a:rPr lang="sl-SI" sz="2300" dirty="0" smtClean="0"/>
              <a:t>Kakšne je </a:t>
            </a:r>
          </a:p>
          <a:p>
            <a:r>
              <a:rPr lang="sl-SI" sz="2000" dirty="0" smtClean="0"/>
              <a:t>Temperament in značaj – miren, zgovoren, natančen…</a:t>
            </a:r>
          </a:p>
          <a:p>
            <a:pPr marL="109728" indent="0">
              <a:buNone/>
            </a:pPr>
            <a:endParaRPr lang="sl-SI" dirty="0" smtClean="0"/>
          </a:p>
        </p:txBody>
      </p:sp>
      <p:sp>
        <p:nvSpPr>
          <p:cNvPr id="3" name="Ograda vsebine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1027" name="Picture 3" descr="C:\Users\Jasmina\AppData\Local\Microsoft\Windows\Temporary Internet Files\Content.IE5\CJXUGBQ8\Four_temperament_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C:\Users\Jasmina\AppData\Local\Microsoft\Windows\Temporary Internet Files\Content.IE5\BKBDKG38\20131028-learning-is-fun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2811"/>
            <a:ext cx="3754760" cy="25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l-SI" sz="3200" b="1" dirty="0" smtClean="0">
                <a:solidFill>
                  <a:srgbClr val="7030A0"/>
                </a:solidFill>
              </a:rPr>
              <a:t>UČNE NAVADE </a:t>
            </a:r>
            <a:r>
              <a:rPr lang="sl-SI" dirty="0" smtClean="0"/>
              <a:t>– Koliko se uči</a:t>
            </a:r>
          </a:p>
          <a:p>
            <a:r>
              <a:rPr lang="sl-SI" dirty="0" smtClean="0"/>
              <a:t>Zelo </a:t>
            </a:r>
            <a:r>
              <a:rPr lang="sl-SI" dirty="0" err="1" smtClean="0"/>
              <a:t>pomebno</a:t>
            </a:r>
            <a:r>
              <a:rPr lang="sl-SI" dirty="0" smtClean="0"/>
              <a:t> pri izbiri šole in njene zahtevnosti</a:t>
            </a:r>
          </a:p>
          <a:p>
            <a:r>
              <a:rPr lang="sl-SI" dirty="0" smtClean="0"/>
              <a:t>Slabe je potrebno spremeniti</a:t>
            </a:r>
          </a:p>
          <a:p>
            <a:endParaRPr lang="sl-SI" dirty="0"/>
          </a:p>
          <a:p>
            <a:r>
              <a:rPr lang="sl-SI" sz="3200" b="1" dirty="0" smtClean="0">
                <a:solidFill>
                  <a:srgbClr val="00FFCC"/>
                </a:solidFill>
              </a:rPr>
              <a:t>ŠOLSKE OCENE </a:t>
            </a:r>
            <a:r>
              <a:rPr lang="sl-SI" dirty="0" smtClean="0"/>
              <a:t>– Kakšen uspeh dosega</a:t>
            </a:r>
          </a:p>
          <a:p>
            <a:r>
              <a:rPr lang="sl-SI" dirty="0" smtClean="0"/>
              <a:t>Pomembno za srednje šole, kjer imajo omejitve vpisa</a:t>
            </a:r>
          </a:p>
          <a:p>
            <a:endParaRPr lang="sl-SI" dirty="0"/>
          </a:p>
          <a:p>
            <a:r>
              <a:rPr lang="sl-SI" sz="3200" b="1" dirty="0" smtClean="0">
                <a:solidFill>
                  <a:srgbClr val="FF9999"/>
                </a:solidFill>
              </a:rPr>
              <a:t>ZDRAVJE</a:t>
            </a:r>
            <a:r>
              <a:rPr lang="sl-SI" sz="3200" b="1" dirty="0" smtClean="0"/>
              <a:t> </a:t>
            </a:r>
          </a:p>
          <a:p>
            <a:r>
              <a:rPr lang="sl-SI" dirty="0" smtClean="0"/>
              <a:t>Zdravstvene posebnosti  oziroma ovire – vid, sluh, hrbtenica…</a:t>
            </a:r>
          </a:p>
          <a:p>
            <a:r>
              <a:rPr lang="sl-SI" dirty="0" smtClean="0"/>
              <a:t>Posvet z osebnim zdravnikom</a:t>
            </a:r>
          </a:p>
        </p:txBody>
      </p:sp>
    </p:spTree>
    <p:extLst>
      <p:ext uri="{BB962C8B-B14F-4D97-AF65-F5344CB8AC3E}">
        <p14:creationId xmlns:p14="http://schemas.microsoft.com/office/powerpoint/2010/main" val="22722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sl-SI" sz="2800" b="1" dirty="0">
                <a:solidFill>
                  <a:srgbClr val="00B050"/>
                </a:solidFill>
              </a:rPr>
              <a:t>Aktivnosti na področju </a:t>
            </a:r>
            <a:r>
              <a:rPr lang="sl-SI" sz="2800" b="1" dirty="0" smtClean="0">
                <a:solidFill>
                  <a:srgbClr val="00B050"/>
                </a:solidFill>
              </a:rPr>
              <a:t>karierne </a:t>
            </a:r>
            <a:r>
              <a:rPr lang="sl-SI" sz="2800" b="1" dirty="0">
                <a:solidFill>
                  <a:srgbClr val="00B050"/>
                </a:solidFill>
              </a:rPr>
              <a:t>orientacije</a:t>
            </a:r>
          </a:p>
        </p:txBody>
      </p:sp>
      <p:sp>
        <p:nvSpPr>
          <p:cNvPr id="9" name="Ograda vsebine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sl-SI" dirty="0" smtClean="0"/>
              <a:t>Informacije na razrednih urah     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Vprašalnik o poklicni poti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Tržnica poklicev (vsaki 2 leti)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Kam in kako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Individualni razgovori 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5104"/>
            <a:ext cx="345638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124744"/>
            <a:ext cx="7659687" cy="144016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RAZPIS ZA VPIS V SREDNJE ŠOLE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513512"/>
          </a:xfrm>
        </p:spPr>
        <p:txBody>
          <a:bodyPr>
            <a:normAutofit fontScale="32500" lnSpcReduction="20000"/>
          </a:bodyPr>
          <a:lstStyle/>
          <a:p>
            <a:r>
              <a:rPr lang="sl-SI" sz="7200" dirty="0" smtClean="0"/>
              <a:t>V elektronski obliki na strani Ministrstva za šolstvo :</a:t>
            </a:r>
          </a:p>
          <a:p>
            <a:endParaRPr lang="sl-SI" sz="7200" dirty="0" smtClean="0">
              <a:hlinkClick r:id="rId2"/>
            </a:endParaRPr>
          </a:p>
          <a:p>
            <a:r>
              <a:rPr lang="sl-SI" sz="7200" dirty="0" smtClean="0">
                <a:hlinkClick r:id="rId2"/>
              </a:rPr>
              <a:t>Razpis </a:t>
            </a:r>
            <a:endParaRPr lang="sl-SI" sz="7200" dirty="0" smtClean="0"/>
          </a:p>
          <a:p>
            <a:endParaRPr lang="sl-SI" sz="7200" dirty="0" smtClean="0"/>
          </a:p>
          <a:p>
            <a:r>
              <a:rPr lang="sl-SI" sz="7200" b="1" dirty="0" smtClean="0"/>
              <a:t>Aktualni razpis </a:t>
            </a:r>
            <a:r>
              <a:rPr lang="sl-SI" sz="7200" dirty="0" smtClean="0"/>
              <a:t>– </a:t>
            </a:r>
            <a:r>
              <a:rPr lang="sl-SI" sz="7200" dirty="0" smtClean="0">
                <a:solidFill>
                  <a:srgbClr val="0070C0"/>
                </a:solidFill>
              </a:rPr>
              <a:t>februar 2020 </a:t>
            </a:r>
            <a:r>
              <a:rPr lang="sl-SI" sz="7200" dirty="0" smtClean="0"/>
              <a:t>– na spletni strani šole</a:t>
            </a:r>
            <a:endParaRPr lang="sl-SI" sz="72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86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504056"/>
          </a:xfrm>
        </p:spPr>
        <p:txBody>
          <a:bodyPr>
            <a:normAutofit/>
          </a:bodyPr>
          <a:lstStyle/>
          <a:p>
            <a:r>
              <a:rPr lang="sl-SI" sz="1600" b="1" dirty="0" smtClean="0">
                <a:solidFill>
                  <a:srgbClr val="7030A0"/>
                </a:solidFill>
              </a:rPr>
              <a:t>ZGRADBA VZGOJE IN IZOBRAŽEVANJA V SLOVENIJI</a:t>
            </a:r>
            <a:endParaRPr lang="sl-SI" sz="1600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4608511" cy="591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/>
              <a:t>INFORMATIVNI DAN NA VSEH SREDNJIH ŠOLAH IN DIJAŠKIH DOMOVIH</a:t>
            </a:r>
            <a:endParaRPr lang="sl-SI" sz="3600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298371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sl-SI" sz="2400" b="1" dirty="0" smtClean="0"/>
              <a:t>PETEK, 14. FEBRUARJA</a:t>
            </a:r>
          </a:p>
          <a:p>
            <a:pPr marL="109728" indent="0" algn="ctr">
              <a:buNone/>
            </a:pPr>
            <a:r>
              <a:rPr lang="sl-SI" sz="2400" b="1" dirty="0" smtClean="0"/>
              <a:t>ob 9.00 in ob 15.00</a:t>
            </a:r>
          </a:p>
          <a:p>
            <a:pPr marL="109728" indent="0" algn="ctr">
              <a:buNone/>
            </a:pPr>
            <a:endParaRPr lang="sl-SI" sz="2400" b="1" dirty="0"/>
          </a:p>
          <a:p>
            <a:pPr algn="ctr">
              <a:buFont typeface="Arial" pitchFamily="34" charset="0"/>
              <a:buChar char="•"/>
            </a:pPr>
            <a:r>
              <a:rPr lang="sl-SI" sz="2400" b="1" dirty="0" smtClean="0"/>
              <a:t>SOBOTA , 15. FEBRUARJA</a:t>
            </a:r>
          </a:p>
          <a:p>
            <a:pPr marL="109728" indent="0" algn="ctr">
              <a:buNone/>
            </a:pPr>
            <a:r>
              <a:rPr lang="sl-SI" sz="2400" b="1" dirty="0" smtClean="0"/>
              <a:t>OB 9.00</a:t>
            </a:r>
          </a:p>
          <a:p>
            <a:pPr marL="109728" indent="0" algn="ctr">
              <a:buNone/>
            </a:pPr>
            <a:endParaRPr lang="sl-SI" sz="2400" b="1" dirty="0"/>
          </a:p>
          <a:p>
            <a:pPr marL="109728" indent="0" algn="ctr">
              <a:buNone/>
            </a:pPr>
            <a:r>
              <a:rPr lang="sl-SI" sz="1600" b="1" dirty="0" smtClean="0"/>
              <a:t>(PREDSTAVITEV ŠOLE, PROGRAMOV, PREDMETNIKOV, DELAVNICE, POTEK PREIZKUSOV, MOŽNOSTI NADALJEVANJA ŠOLANJA…)</a:t>
            </a:r>
          </a:p>
          <a:p>
            <a:pPr marL="109728" indent="0" algn="ctr">
              <a:buNone/>
            </a:pPr>
            <a:endParaRPr lang="sl-SI" dirty="0"/>
          </a:p>
          <a:p>
            <a:pPr marL="109728" indent="0" algn="ctr">
              <a:buNone/>
            </a:pPr>
            <a:endParaRPr lang="sl-SI" dirty="0" smtClean="0"/>
          </a:p>
          <a:p>
            <a:pPr marL="109728" indent="0" algn="ctr">
              <a:buNone/>
            </a:pPr>
            <a:endParaRPr lang="sl-SI" dirty="0"/>
          </a:p>
          <a:p>
            <a:pPr marL="109728" indent="0" algn="ctr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08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Pomembni datumi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1916832"/>
            <a:ext cx="6059016" cy="4090459"/>
          </a:xfrm>
        </p:spPr>
        <p:txBody>
          <a:bodyPr>
            <a:normAutofit fontScale="70000" lnSpcReduction="20000"/>
          </a:bodyPr>
          <a:lstStyle/>
          <a:p>
            <a:pPr marL="68580" indent="0" fontAlgn="t">
              <a:buNone/>
            </a:pPr>
            <a:r>
              <a:rPr lang="sl-SI" dirty="0" smtClean="0"/>
              <a:t>- </a:t>
            </a:r>
            <a:r>
              <a:rPr lang="sl-SI" dirty="0" smtClean="0">
                <a:solidFill>
                  <a:srgbClr val="FF0000"/>
                </a:solidFill>
              </a:rPr>
              <a:t>do 13. 2. 2020</a:t>
            </a:r>
          </a:p>
          <a:p>
            <a:pPr fontAlgn="t"/>
            <a:r>
              <a:rPr lang="sl-SI" dirty="0" smtClean="0"/>
              <a:t>seznanjanje </a:t>
            </a:r>
            <a:r>
              <a:rPr lang="sl-SI" dirty="0"/>
              <a:t>učencev in staršev z vsebinami Razpisa za vpis</a:t>
            </a:r>
          </a:p>
          <a:p>
            <a:pPr marL="109728" indent="0" fontAlgn="t">
              <a:buNone/>
            </a:pPr>
            <a:r>
              <a:rPr lang="sl-SI" dirty="0" smtClean="0"/>
              <a:t>- </a:t>
            </a:r>
            <a:r>
              <a:rPr lang="sl-SI" dirty="0" smtClean="0">
                <a:solidFill>
                  <a:srgbClr val="FF0000"/>
                </a:solidFill>
              </a:rPr>
              <a:t>do 4. 3. 2020</a:t>
            </a:r>
            <a:endParaRPr lang="sl-SI" dirty="0">
              <a:solidFill>
                <a:srgbClr val="FF0000"/>
              </a:solidFill>
            </a:endParaRPr>
          </a:p>
          <a:p>
            <a:pPr fontAlgn="t"/>
            <a:r>
              <a:rPr lang="sl-SI" dirty="0"/>
              <a:t>prijava za opravljanje preizkusa posebne nadarjenosti, znanja in spretnosti za kandidate, ki se želijo vpisati v srednješolske programe, za katere je to posebni vpisni pogoj ter posredovanje dokazil o izpolnjevanju posebnega vpisnega pogoja za program Gimnazija (š) in Ekonomska gimnazija (š)</a:t>
            </a:r>
          </a:p>
          <a:p>
            <a:pPr marL="109728" indent="0" fontAlgn="t">
              <a:buNone/>
            </a:pPr>
            <a:r>
              <a:rPr lang="sl-SI" dirty="0" smtClean="0"/>
              <a:t>- </a:t>
            </a:r>
            <a:r>
              <a:rPr lang="sl-SI" dirty="0">
                <a:solidFill>
                  <a:srgbClr val="FF0000"/>
                </a:solidFill>
              </a:rPr>
              <a:t>med 11. in  </a:t>
            </a:r>
            <a:r>
              <a:rPr lang="sl-SI" dirty="0" smtClean="0">
                <a:solidFill>
                  <a:srgbClr val="FF0000"/>
                </a:solidFill>
              </a:rPr>
              <a:t>21. 3. 2020</a:t>
            </a:r>
            <a:endParaRPr lang="sl-SI" dirty="0">
              <a:solidFill>
                <a:srgbClr val="FF0000"/>
              </a:solidFill>
            </a:endParaRPr>
          </a:p>
          <a:p>
            <a:pPr fontAlgn="t"/>
            <a:r>
              <a:rPr lang="sl-SI" dirty="0"/>
              <a:t>opravljaje preizkusov posebnih nadarjenosti, znanja in spretnosti ter ugotavljanje izpolnjevanja posebnega vpisnega pogoja za program Gimnazija (š) in Ekonomska gimnazija (š)</a:t>
            </a:r>
          </a:p>
          <a:p>
            <a:pPr marL="109728" indent="0" fontAlgn="t">
              <a:buNone/>
            </a:pPr>
            <a:r>
              <a:rPr lang="sl-SI" dirty="0" smtClean="0"/>
              <a:t>-</a:t>
            </a:r>
            <a:endParaRPr lang="sl-SI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pic>
        <p:nvPicPr>
          <p:cNvPr id="4" name="Picture 4" descr="MCj0432664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975" y="620713"/>
            <a:ext cx="2232025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9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463</TotalTime>
  <Words>602</Words>
  <Application>Microsoft Office PowerPoint</Application>
  <PresentationFormat>Diaprojekcija na zaslonu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2</vt:lpstr>
      <vt:lpstr>Austin</vt:lpstr>
      <vt:lpstr>KARIERNA ORIENTACIJA OSNOVNA ŠOLA KORENA</vt:lpstr>
      <vt:lpstr>Vsebina:</vt:lpstr>
      <vt:lpstr>Dejavniki poklicne odločitve</vt:lpstr>
      <vt:lpstr>PowerPointova predstavitev</vt:lpstr>
      <vt:lpstr>Aktivnosti na področju karierne orientacije</vt:lpstr>
      <vt:lpstr>RAZPIS ZA VPIS V SREDNJE ŠOLE</vt:lpstr>
      <vt:lpstr>ZGRADBA VZGOJE IN IZOBRAŽEVANJA V SLOVENIJI</vt:lpstr>
      <vt:lpstr>INFORMATIVNI DAN NA VSEH SREDNJIH ŠOLAH IN DIJAŠKIH DOMOVIH</vt:lpstr>
      <vt:lpstr>Pomembni datumi</vt:lpstr>
      <vt:lpstr>PowerPointova predstavitev</vt:lpstr>
      <vt:lpstr>PowerPointova predstavitev</vt:lpstr>
      <vt:lpstr>MOJA IZBIRA.SI</vt:lpstr>
      <vt:lpstr>ŠTIPENDIJE</vt:lpstr>
      <vt:lpstr>PowerPointova predstavitev</vt:lpstr>
      <vt:lpstr>Ministrstvo za izobraževanje, znanost in šport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KARIERNA ORINETACIJA OSNOVNA ŠOLA KORENA</dc:title>
  <dc:creator>Jasmina</dc:creator>
  <cp:lastModifiedBy>Jasmina</cp:lastModifiedBy>
  <cp:revision>40</cp:revision>
  <cp:lastPrinted>2019-12-23T07:59:17Z</cp:lastPrinted>
  <dcterms:created xsi:type="dcterms:W3CDTF">2017-09-19T06:42:05Z</dcterms:created>
  <dcterms:modified xsi:type="dcterms:W3CDTF">2020-01-07T06:59:49Z</dcterms:modified>
</cp:coreProperties>
</file>